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11/30/2023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12/05/2023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0D2229FC-D988-5FA1-86D1-AEBAE1AC6B82}"/>
              </a:ext>
            </a:extLst>
          </p:cNvPr>
          <p:cNvGraphicFramePr>
            <a:graphicFrameLocks noGrp="1"/>
          </p:cNvGraphicFramePr>
          <p:nvPr>
            <p:extLst>
              <p:ext uri="{D42A27DB-BD31-4B8C-83A1-F6EECF244321}">
                <p14:modId xmlns:p14="http://schemas.microsoft.com/office/powerpoint/2010/main" val="3101426661"/>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4014394463"/>
                    </a:ext>
                  </a:extLst>
                </a:gridCol>
                <a:gridCol w="698500">
                  <a:extLst>
                    <a:ext uri="{9D8B030D-6E8A-4147-A177-3AD203B41FA5}">
                      <a16:colId xmlns:a16="http://schemas.microsoft.com/office/drawing/2014/main" val="2738497318"/>
                    </a:ext>
                  </a:extLst>
                </a:gridCol>
                <a:gridCol w="698500">
                  <a:extLst>
                    <a:ext uri="{9D8B030D-6E8A-4147-A177-3AD203B41FA5}">
                      <a16:colId xmlns:a16="http://schemas.microsoft.com/office/drawing/2014/main" val="2209348135"/>
                    </a:ext>
                  </a:extLst>
                </a:gridCol>
                <a:gridCol w="698500">
                  <a:extLst>
                    <a:ext uri="{9D8B030D-6E8A-4147-A177-3AD203B41FA5}">
                      <a16:colId xmlns:a16="http://schemas.microsoft.com/office/drawing/2014/main" val="2798662087"/>
                    </a:ext>
                  </a:extLst>
                </a:gridCol>
                <a:gridCol w="698500">
                  <a:extLst>
                    <a:ext uri="{9D8B030D-6E8A-4147-A177-3AD203B41FA5}">
                      <a16:colId xmlns:a16="http://schemas.microsoft.com/office/drawing/2014/main" val="1508466768"/>
                    </a:ext>
                  </a:extLst>
                </a:gridCol>
                <a:gridCol w="698500">
                  <a:extLst>
                    <a:ext uri="{9D8B030D-6E8A-4147-A177-3AD203B41FA5}">
                      <a16:colId xmlns:a16="http://schemas.microsoft.com/office/drawing/2014/main" val="984821322"/>
                    </a:ext>
                  </a:extLst>
                </a:gridCol>
                <a:gridCol w="698500">
                  <a:extLst>
                    <a:ext uri="{9D8B030D-6E8A-4147-A177-3AD203B41FA5}">
                      <a16:colId xmlns:a16="http://schemas.microsoft.com/office/drawing/2014/main" val="2723777121"/>
                    </a:ext>
                  </a:extLst>
                </a:gridCol>
                <a:gridCol w="698500">
                  <a:extLst>
                    <a:ext uri="{9D8B030D-6E8A-4147-A177-3AD203B41FA5}">
                      <a16:colId xmlns:a16="http://schemas.microsoft.com/office/drawing/2014/main" val="309430126"/>
                    </a:ext>
                  </a:extLst>
                </a:gridCol>
                <a:gridCol w="698500">
                  <a:extLst>
                    <a:ext uri="{9D8B030D-6E8A-4147-A177-3AD203B41FA5}">
                      <a16:colId xmlns:a16="http://schemas.microsoft.com/office/drawing/2014/main" val="1271708107"/>
                    </a:ext>
                  </a:extLst>
                </a:gridCol>
                <a:gridCol w="698500">
                  <a:extLst>
                    <a:ext uri="{9D8B030D-6E8A-4147-A177-3AD203B41FA5}">
                      <a16:colId xmlns:a16="http://schemas.microsoft.com/office/drawing/2014/main" val="2032620083"/>
                    </a:ext>
                  </a:extLst>
                </a:gridCol>
                <a:gridCol w="698500">
                  <a:extLst>
                    <a:ext uri="{9D8B030D-6E8A-4147-A177-3AD203B41FA5}">
                      <a16:colId xmlns:a16="http://schemas.microsoft.com/office/drawing/2014/main" val="3208197293"/>
                    </a:ext>
                  </a:extLst>
                </a:gridCol>
                <a:gridCol w="698500">
                  <a:extLst>
                    <a:ext uri="{9D8B030D-6E8A-4147-A177-3AD203B41FA5}">
                      <a16:colId xmlns:a16="http://schemas.microsoft.com/office/drawing/2014/main" val="2940277635"/>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64046529"/>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2150882"/>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1792896"/>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707581"/>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4912086"/>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6942301"/>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6518084"/>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964705"/>
                  </a:ext>
                </a:extLst>
              </a:tr>
              <a:tr h="242435">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4761545"/>
                  </a:ext>
                </a:extLst>
              </a:tr>
              <a:tr h="242435">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9081150"/>
                  </a:ext>
                </a:extLst>
              </a:tr>
              <a:tr h="242435">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494602"/>
                  </a:ext>
                </a:extLst>
              </a:tr>
              <a:tr h="242435">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1774936"/>
                  </a:ext>
                </a:extLst>
              </a:tr>
              <a:tr h="242435">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9818809"/>
                  </a:ext>
                </a:extLst>
              </a:tr>
              <a:tr h="242435">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086645"/>
                  </a:ext>
                </a:extLst>
              </a:tr>
              <a:tr h="242435">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181593"/>
                  </a:ext>
                </a:extLst>
              </a:tr>
              <a:tr h="242435">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7791954"/>
                  </a:ext>
                </a:extLst>
              </a:tr>
              <a:tr h="242435">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1376160"/>
                  </a:ext>
                </a:extLst>
              </a:tr>
              <a:tr h="242435">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4198548"/>
                  </a:ext>
                </a:extLst>
              </a:tr>
              <a:tr h="242435">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4867263"/>
                  </a:ext>
                </a:extLst>
              </a:tr>
              <a:tr h="242435">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588786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September 2023 - IAG/IAL Statistics</a:t>
            </a:r>
          </a:p>
          <a:p>
            <a:r>
              <a:rPr lang="en-US" altLang="en-US" dirty="0"/>
              <a:t>Top 10 – September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September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graphicFrame>
        <p:nvGraphicFramePr>
          <p:cNvPr id="3" name="Table 2">
            <a:extLst>
              <a:ext uri="{FF2B5EF4-FFF2-40B4-BE49-F238E27FC236}">
                <a16:creationId xmlns:a16="http://schemas.microsoft.com/office/drawing/2014/main" id="{0A4A29C0-3118-B10A-C16C-FE1715A94BE5}"/>
              </a:ext>
            </a:extLst>
          </p:cNvPr>
          <p:cNvGraphicFramePr>
            <a:graphicFrameLocks noGrp="1"/>
          </p:cNvGraphicFramePr>
          <p:nvPr>
            <p:extLst>
              <p:ext uri="{D42A27DB-BD31-4B8C-83A1-F6EECF244321}">
                <p14:modId xmlns:p14="http://schemas.microsoft.com/office/powerpoint/2010/main" val="697238262"/>
              </p:ext>
            </p:extLst>
          </p:nvPr>
        </p:nvGraphicFramePr>
        <p:xfrm>
          <a:off x="2120895" y="1102909"/>
          <a:ext cx="4902201" cy="3914775"/>
        </p:xfrm>
        <a:graphic>
          <a:graphicData uri="http://schemas.openxmlformats.org/drawingml/2006/table">
            <a:tbl>
              <a:tblPr/>
              <a:tblGrid>
                <a:gridCol w="1148953">
                  <a:extLst>
                    <a:ext uri="{9D8B030D-6E8A-4147-A177-3AD203B41FA5}">
                      <a16:colId xmlns:a16="http://schemas.microsoft.com/office/drawing/2014/main" val="629847200"/>
                    </a:ext>
                  </a:extLst>
                </a:gridCol>
                <a:gridCol w="938312">
                  <a:extLst>
                    <a:ext uri="{9D8B030D-6E8A-4147-A177-3AD203B41FA5}">
                      <a16:colId xmlns:a16="http://schemas.microsoft.com/office/drawing/2014/main" val="1209225663"/>
                    </a:ext>
                  </a:extLst>
                </a:gridCol>
                <a:gridCol w="938312">
                  <a:extLst>
                    <a:ext uri="{9D8B030D-6E8A-4147-A177-3AD203B41FA5}">
                      <a16:colId xmlns:a16="http://schemas.microsoft.com/office/drawing/2014/main" val="2668866961"/>
                    </a:ext>
                  </a:extLst>
                </a:gridCol>
                <a:gridCol w="938312">
                  <a:extLst>
                    <a:ext uri="{9D8B030D-6E8A-4147-A177-3AD203B41FA5}">
                      <a16:colId xmlns:a16="http://schemas.microsoft.com/office/drawing/2014/main" val="2824625276"/>
                    </a:ext>
                  </a:extLst>
                </a:gridCol>
                <a:gridCol w="938312">
                  <a:extLst>
                    <a:ext uri="{9D8B030D-6E8A-4147-A177-3AD203B41FA5}">
                      <a16:colId xmlns:a16="http://schemas.microsoft.com/office/drawing/2014/main" val="3606066177"/>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5931272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1291095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7744461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26458828"/>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2,159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1424390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626683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28221961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4647566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1,817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057714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55814969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424558934"/>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1540291"/>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6258479"/>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968129653"/>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1339627141"/>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530021714"/>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94789466"/>
                  </a:ext>
                </a:extLst>
              </a:tr>
            </a:tbl>
          </a:graphicData>
        </a:graphic>
      </p:graphicFrame>
      <p:graphicFrame>
        <p:nvGraphicFramePr>
          <p:cNvPr id="5" name="Object 4">
            <a:extLst>
              <a:ext uri="{FF2B5EF4-FFF2-40B4-BE49-F238E27FC236}">
                <a16:creationId xmlns:a16="http://schemas.microsoft.com/office/drawing/2014/main" id="{76063A40-DAF8-3D2A-DBA6-20B8DA22ACF7}"/>
              </a:ext>
            </a:extLst>
          </p:cNvPr>
          <p:cNvGraphicFramePr>
            <a:graphicFrameLocks noChangeAspect="1"/>
          </p:cNvGraphicFramePr>
          <p:nvPr>
            <p:extLst>
              <p:ext uri="{D42A27DB-BD31-4B8C-83A1-F6EECF244321}">
                <p14:modId xmlns:p14="http://schemas.microsoft.com/office/powerpoint/2010/main" val="843136391"/>
              </p:ext>
            </p:extLst>
          </p:nvPr>
        </p:nvGraphicFramePr>
        <p:xfrm>
          <a:off x="4114795"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5"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ox and whisker chart&#10;&#10;Description automatically generated">
            <a:extLst>
              <a:ext uri="{FF2B5EF4-FFF2-40B4-BE49-F238E27FC236}">
                <a16:creationId xmlns:a16="http://schemas.microsoft.com/office/drawing/2014/main" id="{8DD2C535-ACE3-A097-83B2-35D0957D56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September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
        <p:nvSpPr>
          <p:cNvPr id="10" name="TextBox 9">
            <a:extLst>
              <a:ext uri="{FF2B5EF4-FFF2-40B4-BE49-F238E27FC236}">
                <a16:creationId xmlns:a16="http://schemas.microsoft.com/office/drawing/2014/main" id="{5220EE5A-82CF-A7B7-003C-34E3C9356291}"/>
              </a:ext>
            </a:extLst>
          </p:cNvPr>
          <p:cNvSpPr txBox="1"/>
          <p:nvPr/>
        </p:nvSpPr>
        <p:spPr>
          <a:xfrm>
            <a:off x="7696200" y="2606694"/>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6</a:t>
            </a:r>
          </a:p>
        </p:txBody>
      </p:sp>
      <p:pic>
        <p:nvPicPr>
          <p:cNvPr id="5" name="Picture 4" descr="Chart&#10;&#10;Description automatically generated">
            <a:extLst>
              <a:ext uri="{FF2B5EF4-FFF2-40B4-BE49-F238E27FC236}">
                <a16:creationId xmlns:a16="http://schemas.microsoft.com/office/drawing/2014/main" id="{DA6EA162-C723-34C7-88D6-21217F5DF2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14231"/>
            <a:ext cx="9144000" cy="1524000"/>
          </a:xfrm>
          <a:prstGeom prst="rect">
            <a:avLst/>
          </a:prstGeom>
        </p:spPr>
      </p:pic>
      <p:pic>
        <p:nvPicPr>
          <p:cNvPr id="12" name="Picture 11" descr="Chart, scatter chart&#10;&#10;Description automatically generated">
            <a:extLst>
              <a:ext uri="{FF2B5EF4-FFF2-40B4-BE49-F238E27FC236}">
                <a16:creationId xmlns:a16="http://schemas.microsoft.com/office/drawing/2014/main" id="{8F77CA3D-4A92-A6FD-7E6D-2063178064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9769"/>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September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pic>
        <p:nvPicPr>
          <p:cNvPr id="4" name="Picture 3" descr="Chart, scatter chart, box and whisker chart&#10;&#10;Description automatically generated">
            <a:extLst>
              <a:ext uri="{FF2B5EF4-FFF2-40B4-BE49-F238E27FC236}">
                <a16:creationId xmlns:a16="http://schemas.microsoft.com/office/drawing/2014/main" id="{9B414F45-E786-703D-2603-4DC3CDC0A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42860"/>
            <a:ext cx="9144000" cy="1524000"/>
          </a:xfrm>
          <a:prstGeom prst="rect">
            <a:avLst/>
          </a:prstGeom>
        </p:spPr>
      </p:pic>
      <p:pic>
        <p:nvPicPr>
          <p:cNvPr id="7" name="Picture 6" descr="Chart, bar chart, box and whisker chart&#10;&#10;Description automatically generated">
            <a:extLst>
              <a:ext uri="{FF2B5EF4-FFF2-40B4-BE49-F238E27FC236}">
                <a16:creationId xmlns:a16="http://schemas.microsoft.com/office/drawing/2014/main" id="{1DDDDA58-DAA9-E066-E285-95867FAB91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10;&#10;Description automatically generated">
            <a:extLst>
              <a:ext uri="{FF2B5EF4-FFF2-40B4-BE49-F238E27FC236}">
                <a16:creationId xmlns:a16="http://schemas.microsoft.com/office/drawing/2014/main" id="{746C2A32-796C-02B0-63DD-9F871096C6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9" y="429114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September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pic>
        <p:nvPicPr>
          <p:cNvPr id="5" name="Picture 4" descr="Chart, bar chart&#10;&#10;Description automatically generated">
            <a:extLst>
              <a:ext uri="{FF2B5EF4-FFF2-40B4-BE49-F238E27FC236}">
                <a16:creationId xmlns:a16="http://schemas.microsoft.com/office/drawing/2014/main" id="{FDDE5C9B-CB58-7944-FB87-41F517444C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12/05/23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18056</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September 2023 - IAG/IAL Statistics</vt:lpstr>
      <vt:lpstr>Top 10 - September 2023 - IAG/IAL % Greater Than 1% of Enrollments With number of months Greater Than 1%  </vt:lpstr>
      <vt:lpstr>Top 10 - 12 Month Average IAG/IAL % Greater Than 1% of Enrollments thru September 2023 With number of months Greater Than 1% </vt:lpstr>
      <vt:lpstr>Explanation of IAG/IAL Slides Data</vt:lpstr>
      <vt:lpstr>Explanation of IAG/IAL Slides Data (Cont)</vt:lpstr>
      <vt:lpstr>Top - 12 Month Average Rescission % Greater Than 1% of Switches thru September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454</cp:revision>
  <cp:lastPrinted>2016-01-21T20:53:15Z</cp:lastPrinted>
  <dcterms:created xsi:type="dcterms:W3CDTF">2016-01-21T15:20:31Z</dcterms:created>
  <dcterms:modified xsi:type="dcterms:W3CDTF">2023-11-30T18:39:00Z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